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70" r:id="rId10"/>
    <p:sldId id="264" r:id="rId11"/>
    <p:sldId id="265" r:id="rId12"/>
    <p:sldId id="266" r:id="rId13"/>
    <p:sldId id="267" r:id="rId14"/>
    <p:sldId id="271" r:id="rId15"/>
    <p:sldId id="272" r:id="rId16"/>
    <p:sldId id="273" r:id="rId17"/>
    <p:sldId id="274" r:id="rId18"/>
    <p:sldId id="275" r:id="rId19"/>
    <p:sldId id="268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28.12.2011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Rectangle 8"/>
          <p:cNvSpPr/>
          <p:nvPr/>
        </p:nvSpPr>
        <p:spPr>
          <a:xfrm>
            <a:off x="345440" y="2942602"/>
            <a:ext cx="7147931" cy="24638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572652" y="2944634"/>
            <a:ext cx="1190348" cy="2459736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7712714" y="3136658"/>
            <a:ext cx="910224" cy="2075688"/>
          </a:xfrm>
          <a:prstGeom prst="rect">
            <a:avLst/>
          </a:prstGeom>
          <a:solidFill>
            <a:schemeClr val="accent3">
              <a:alpha val="70000"/>
            </a:schemeClr>
          </a:solidFill>
          <a:ln w="63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445483" y="3055621"/>
            <a:ext cx="6947845" cy="2245359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786826" y="4625268"/>
            <a:ext cx="762000" cy="457200"/>
          </a:xfrm>
        </p:spPr>
        <p:txBody>
          <a:bodyPr/>
          <a:lstStyle>
            <a:lvl1pPr algn="ctr">
              <a:defRPr sz="28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Rectangle 10"/>
          <p:cNvSpPr/>
          <p:nvPr/>
        </p:nvSpPr>
        <p:spPr>
          <a:xfrm>
            <a:off x="541822" y="4559276"/>
            <a:ext cx="6755166" cy="664367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538971" y="3139440"/>
            <a:ext cx="6760868" cy="2077720"/>
          </a:xfrm>
          <a:prstGeom prst="rect">
            <a:avLst/>
          </a:prstGeom>
          <a:noFill/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2805" y="4648200"/>
            <a:ext cx="6553200" cy="457200"/>
          </a:xfrm>
        </p:spPr>
        <p:txBody>
          <a:bodyPr>
            <a:normAutofit/>
          </a:bodyPr>
          <a:lstStyle>
            <a:lvl1pPr marL="0" indent="0" algn="ctr">
              <a:buNone/>
              <a:defRPr sz="1800" cap="all" spc="300" baseline="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4705" y="3227033"/>
            <a:ext cx="6629400" cy="1219201"/>
          </a:xfrm>
        </p:spPr>
        <p:txBody>
          <a:bodyPr anchor="b" anchorCtr="0">
            <a:noAutofit/>
          </a:bodyPr>
          <a:lstStyle>
            <a:lvl1pPr>
              <a:defRPr sz="40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28.12.2011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28.12.2011</a:t>
            </a:fld>
            <a:endParaRPr lang="ru-RU"/>
          </a:p>
        </p:txBody>
      </p:sp>
      <p:sp>
        <p:nvSpPr>
          <p:cNvPr id="13" name="Rectangle 12"/>
          <p:cNvSpPr/>
          <p:nvPr/>
        </p:nvSpPr>
        <p:spPr>
          <a:xfrm>
            <a:off x="451976" y="2946400"/>
            <a:ext cx="8265160" cy="24638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567656" y="3048000"/>
            <a:ext cx="8033800" cy="2245359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6" y="3200399"/>
            <a:ext cx="7696200" cy="1295401"/>
          </a:xfrm>
        </p:spPr>
        <p:txBody>
          <a:bodyPr anchor="b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lang="en-US" sz="4000" kern="1200" cap="all" baseline="0" dirty="0"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675496" y="4541520"/>
            <a:ext cx="7818120" cy="664367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6456" y="4607510"/>
            <a:ext cx="7696200" cy="523783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 cap="all" spc="250" baseline="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75757" y="3124200"/>
            <a:ext cx="7817599" cy="2077720"/>
          </a:xfrm>
          <a:prstGeom prst="rect">
            <a:avLst/>
          </a:prstGeom>
          <a:noFill/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26128" y="1719071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19071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28.12.2011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26128" y="1722438"/>
            <a:ext cx="4040188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6128" y="2438400"/>
            <a:ext cx="4040188" cy="36877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722438"/>
            <a:ext cx="4041775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38400"/>
            <a:ext cx="4041775" cy="36877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28.12.2011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28.12.2011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1" name="Rounded Rectangle 10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28.12.2011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2" name="Rounded Rectangle 11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6200" y="685800"/>
            <a:ext cx="4572000" cy="525780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28.12.2011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Rectangle 7"/>
          <p:cNvSpPr/>
          <p:nvPr/>
        </p:nvSpPr>
        <p:spPr>
          <a:xfrm>
            <a:off x="560034" y="1505712"/>
            <a:ext cx="2716566" cy="3523488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676690" y="1642472"/>
            <a:ext cx="2483254" cy="3234328"/>
          </a:xfrm>
          <a:prstGeom prst="rect">
            <a:avLst/>
          </a:prstGeom>
          <a:solidFill>
            <a:srgbClr val="FFFFFF"/>
          </a:solidFill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9000" y="2971800"/>
            <a:ext cx="2298634" cy="1752600"/>
          </a:xfrm>
        </p:spPr>
        <p:txBody>
          <a:bodyPr/>
          <a:lstStyle>
            <a:lvl1pPr marL="0" indent="0">
              <a:spcBef>
                <a:spcPts val="400"/>
              </a:spcBef>
              <a:buNone/>
              <a:defRPr sz="140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9000" y="1734312"/>
            <a:ext cx="2298634" cy="1191620"/>
          </a:xfrm>
        </p:spPr>
        <p:txBody>
          <a:bodyPr anchor="b">
            <a:normAutofit/>
          </a:bodyPr>
          <a:lstStyle>
            <a:lvl1pPr algn="l">
              <a:defRPr sz="2000" b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9" name="Rounded Rectangle 8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5800" y="621437"/>
            <a:ext cx="7772400" cy="4331564"/>
          </a:xfrm>
          <a:solidFill>
            <a:schemeClr val="bg2"/>
          </a:solidFill>
          <a:ln>
            <a:noFill/>
          </a:ln>
          <a:effectLst>
            <a:softEdge rad="12700"/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28.12.2011</a:t>
            </a:fld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Rectangle 9"/>
          <p:cNvSpPr/>
          <p:nvPr/>
        </p:nvSpPr>
        <p:spPr>
          <a:xfrm>
            <a:off x="685800" y="4953000"/>
            <a:ext cx="7772400" cy="13716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61999" y="5029200"/>
            <a:ext cx="7600765" cy="1202924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3" name="Rectangle 12"/>
          <p:cNvSpPr/>
          <p:nvPr/>
        </p:nvSpPr>
        <p:spPr>
          <a:xfrm>
            <a:off x="914400" y="5638800"/>
            <a:ext cx="7328514" cy="451696"/>
          </a:xfrm>
          <a:prstGeom prst="rect">
            <a:avLst/>
          </a:prstGeom>
          <a:solidFill>
            <a:schemeClr val="accent1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605589" y="5074920"/>
            <a:ext cx="7946136" cy="1097280"/>
          </a:xfrm>
          <a:prstGeom prst="rect">
            <a:avLst/>
          </a:prstGeom>
          <a:noFill/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56289" y="5656556"/>
            <a:ext cx="7244736" cy="401715"/>
          </a:xfrm>
        </p:spPr>
        <p:txBody>
          <a:bodyPr anchor="ctr">
            <a:normAutofit/>
          </a:bodyPr>
          <a:lstStyle>
            <a:lvl1pPr marL="0" indent="0" algn="ctr">
              <a:buNone/>
              <a:defRPr sz="1500" cap="all" spc="250" baseline="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105400"/>
            <a:ext cx="7328514" cy="523043"/>
          </a:xfrm>
        </p:spPr>
        <p:txBody>
          <a:bodyPr anchor="ctr" anchorCtr="0"/>
          <a:lstStyle>
            <a:lvl1pPr algn="ctr">
              <a:defRPr sz="2000" b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28.12.2011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6861702" y="228600"/>
            <a:ext cx="1859280" cy="6122634"/>
          </a:xfrm>
          <a:prstGeom prst="rect">
            <a:avLst/>
          </a:prstGeom>
          <a:solidFill>
            <a:srgbClr val="FFFFFF">
              <a:alpha val="85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955225" y="351409"/>
            <a:ext cx="1672235" cy="5877017"/>
          </a:xfrm>
          <a:prstGeom prst="rect">
            <a:avLst/>
          </a:prstGeom>
          <a:solidFill>
            <a:srgbClr val="FFFFFF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48577" y="395427"/>
            <a:ext cx="1485531" cy="5788981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80999"/>
            <a:ext cx="6172200" cy="5791201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28.12.2011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7" name="Rounded Rectangle 6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52600"/>
            <a:ext cx="8229600" cy="4373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28.12.2011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Rectangle 8"/>
          <p:cNvSpPr/>
          <p:nvPr/>
        </p:nvSpPr>
        <p:spPr>
          <a:xfrm>
            <a:off x="274320" y="278166"/>
            <a:ext cx="8595360" cy="132588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72863" y="372862"/>
            <a:ext cx="8380520" cy="1118587"/>
          </a:xfrm>
          <a:prstGeom prst="rect">
            <a:avLst/>
          </a:prstGeom>
          <a:solidFill>
            <a:srgbClr val="FFFFFF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3500" kern="1200" cap="all" baseline="0">
          <a:solidFill>
            <a:schemeClr val="accent1">
              <a:lumMod val="75000"/>
            </a:schemeClr>
          </a:solidFill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37744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67544" y="2276872"/>
            <a:ext cx="8352928" cy="4176464"/>
          </a:xfrm>
        </p:spPr>
        <p:txBody>
          <a:bodyPr>
            <a:noAutofit/>
          </a:bodyPr>
          <a:lstStyle/>
          <a:p>
            <a:r>
              <a:rPr lang="ru-RU" sz="6000" dirty="0" smtClean="0">
                <a:solidFill>
                  <a:srgbClr val="00B050"/>
                </a:solidFill>
                <a:latin typeface="+mj-lt"/>
              </a:rPr>
              <a:t>«Лес-наше    </a:t>
            </a:r>
            <a:r>
              <a:rPr lang="ru-RU" sz="6000" dirty="0" smtClean="0">
                <a:solidFill>
                  <a:srgbClr val="00B050"/>
                </a:solidFill>
                <a:latin typeface="+mj-lt"/>
              </a:rPr>
              <a:t>      </a:t>
            </a:r>
            <a:r>
              <a:rPr lang="ru-RU" sz="6000" dirty="0" smtClean="0">
                <a:solidFill>
                  <a:srgbClr val="00B050"/>
                </a:solidFill>
                <a:latin typeface="+mj-lt"/>
              </a:rPr>
              <a:t>богатство</a:t>
            </a:r>
            <a:r>
              <a:rPr lang="ru-RU" sz="6000" dirty="0" smtClean="0">
                <a:solidFill>
                  <a:srgbClr val="00B050"/>
                </a:solidFill>
                <a:latin typeface="+mj-lt"/>
              </a:rPr>
              <a:t>»</a:t>
            </a:r>
          </a:p>
          <a:p>
            <a:endParaRPr lang="ru-RU" sz="1600" dirty="0">
              <a:solidFill>
                <a:srgbClr val="00B050"/>
              </a:solidFill>
              <a:latin typeface="+mj-lt"/>
            </a:endParaRPr>
          </a:p>
          <a:p>
            <a:endParaRPr lang="ru-RU" sz="1600" dirty="0" smtClean="0">
              <a:solidFill>
                <a:srgbClr val="00B050"/>
              </a:solidFill>
              <a:latin typeface="+mj-lt"/>
            </a:endParaRPr>
          </a:p>
          <a:p>
            <a:endParaRPr lang="ru-RU" sz="1600" dirty="0">
              <a:solidFill>
                <a:srgbClr val="00B050"/>
              </a:solidFill>
              <a:latin typeface="+mj-lt"/>
            </a:endParaRPr>
          </a:p>
          <a:p>
            <a:endParaRPr lang="ru-RU" sz="1600" dirty="0" smtClean="0">
              <a:solidFill>
                <a:srgbClr val="00B050"/>
              </a:solidFill>
              <a:latin typeface="+mj-lt"/>
            </a:endParaRPr>
          </a:p>
          <a:p>
            <a:r>
              <a:rPr lang="ru-RU" sz="1400" dirty="0" smtClean="0">
                <a:solidFill>
                  <a:schemeClr val="tx1"/>
                </a:solidFill>
                <a:latin typeface="+mj-lt"/>
              </a:rPr>
              <a:t>Разработала : учитель высшей квалификационной категории  Родионова Вера Николаевна.</a:t>
            </a:r>
            <a:endParaRPr lang="ru-RU" sz="14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55576" y="332656"/>
            <a:ext cx="7772400" cy="1440159"/>
          </a:xfrm>
        </p:spPr>
        <p:txBody>
          <a:bodyPr>
            <a:normAutofit/>
          </a:bodyPr>
          <a:lstStyle/>
          <a:p>
            <a:r>
              <a:rPr lang="ru-RU" dirty="0" smtClean="0"/>
              <a:t>Урок экологии: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405172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smtClean="0"/>
              <a:t>                      Михаил Пришвин:</a:t>
            </a:r>
          </a:p>
          <a:p>
            <a:pPr marL="0" indent="0">
              <a:buNone/>
            </a:pPr>
            <a:r>
              <a:rPr lang="ru-RU" dirty="0" smtClean="0"/>
              <a:t>«Мы-хозяева нашей природы и она для нас кладовая солнца с великими  сокровищами жизни. Рыбе –вода, птице –воздух, зверю- лес, степь, горы, а человеку нужна  Родина. И охранять природу-значит охранять Родину.»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112147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175" y="571500"/>
            <a:ext cx="8629650" cy="5715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487812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300316"/>
            <a:ext cx="8208912" cy="61494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929777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Одуванчик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4437" y="1268760"/>
            <a:ext cx="8280920" cy="48965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563461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Ромашка аптечная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340768"/>
            <a:ext cx="8280920" cy="5184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188738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Лесная река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214438"/>
            <a:ext cx="8280920" cy="53109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079226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Лиса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628800"/>
            <a:ext cx="4179168" cy="43924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2696" y="2204864"/>
            <a:ext cx="4194689" cy="31683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864956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Лось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340768"/>
            <a:ext cx="7416824" cy="50014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985054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Ёж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0740" y="1285874"/>
            <a:ext cx="8461739" cy="50234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626749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Белка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376363"/>
            <a:ext cx="8496944" cy="50769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030284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Медведь бурый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0530" y="1268760"/>
            <a:ext cx="7992888" cy="54762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077447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332656"/>
            <a:ext cx="8435280" cy="1084982"/>
          </a:xfrm>
        </p:spPr>
        <p:txBody>
          <a:bodyPr>
            <a:normAutofit/>
          </a:bodyPr>
          <a:lstStyle/>
          <a:p>
            <a:r>
              <a:rPr lang="ru-RU" dirty="0" smtClean="0"/>
              <a:t>Снегири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1628800"/>
            <a:ext cx="7620000" cy="50966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149140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</p:spPr>
        <p:txBody>
          <a:bodyPr/>
          <a:lstStyle/>
          <a:p>
            <a:r>
              <a:rPr lang="ru-RU" dirty="0" smtClean="0"/>
              <a:t>Чудеса карельского леса.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052736"/>
            <a:ext cx="8352928" cy="52565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42010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Родник лесной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285874"/>
            <a:ext cx="8280920" cy="50954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215866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Дары леса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196752"/>
            <a:ext cx="3898404" cy="29238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1185862"/>
            <a:ext cx="3635071" cy="29346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5816" y="1844824"/>
            <a:ext cx="3130318" cy="29346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5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40480" y="3933056"/>
            <a:ext cx="3635071" cy="27305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6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7160" y="3850671"/>
            <a:ext cx="3601963" cy="26984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290742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Кукушка за час съедает 100 гусениц.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32412" y="1743092"/>
            <a:ext cx="3489176" cy="45136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659488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Пчела облетает 1 000 000 растений собирая 100 кг мёда.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1484784"/>
            <a:ext cx="7620000" cy="48017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907292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Сова съедает за лето 1 000 мышей.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700808"/>
            <a:ext cx="8208912" cy="47525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788950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Знаешь ли ты грибы?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143000"/>
            <a:ext cx="8688610" cy="53823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565937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Не будем разорять птичьи гнёзда.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412776"/>
            <a:ext cx="8280920" cy="51125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023279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Огромный вред приносят лесные пожары.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1700807"/>
            <a:ext cx="7620000" cy="44618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731654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Береги жителей леса.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340768"/>
            <a:ext cx="8568952" cy="49685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650635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60648"/>
            <a:ext cx="8568951" cy="64807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297840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76213"/>
            <a:ext cx="8280920" cy="6657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640520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Береги растения и животных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219994"/>
            <a:ext cx="4032448" cy="51125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150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1219994"/>
            <a:ext cx="4027147" cy="50173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862154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Спасибо за внимание.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196753"/>
            <a:ext cx="8280920" cy="52565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783115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тека">
  <a:themeElements>
    <a:clrScheme name="Аптека">
      <a:dk1>
        <a:sysClr val="windowText" lastClr="000000"/>
      </a:dk1>
      <a:lt1>
        <a:sysClr val="window" lastClr="FFFFFF"/>
      </a:lt1>
      <a:dk2>
        <a:srgbClr val="564B3C"/>
      </a:dk2>
      <a:lt2>
        <a:srgbClr val="ECEDD1"/>
      </a:lt2>
      <a:accent1>
        <a:srgbClr val="93A299"/>
      </a:accent1>
      <a:accent2>
        <a:srgbClr val="CF543F"/>
      </a:accent2>
      <a:accent3>
        <a:srgbClr val="B5AE53"/>
      </a:accent3>
      <a:accent4>
        <a:srgbClr val="848058"/>
      </a:accent4>
      <a:accent5>
        <a:srgbClr val="E8B54D"/>
      </a:accent5>
      <a:accent6>
        <a:srgbClr val="786C71"/>
      </a:accent6>
      <a:hlink>
        <a:srgbClr val="CCCC00"/>
      </a:hlink>
      <a:folHlink>
        <a:srgbClr val="B2B2B2"/>
      </a:folHlink>
    </a:clrScheme>
    <a:fontScheme name="Аптека">
      <a:majorFont>
        <a:latin typeface="Book Antiqua"/>
        <a:ea typeface=""/>
        <a:cs typeface=""/>
        <a:font script="Jpan" typeface="HGS明朝B"/>
        <a:font script="Hang" typeface="HY견명조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견명조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Аптека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100000"/>
              </a:schemeClr>
            </a:gs>
            <a:gs pos="68000">
              <a:schemeClr val="phClr">
                <a:tint val="77000"/>
                <a:satMod val="100000"/>
              </a:schemeClr>
            </a:gs>
            <a:gs pos="81000">
              <a:schemeClr val="phClr">
                <a:tint val="79000"/>
                <a:satMod val="100000"/>
              </a:schemeClr>
            </a:gs>
            <a:gs pos="86000">
              <a:schemeClr val="phClr">
                <a:tint val="73000"/>
                <a:satMod val="100000"/>
              </a:schemeClr>
            </a:gs>
            <a:gs pos="100000">
              <a:schemeClr val="phClr">
                <a:tint val="35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73000"/>
                <a:shade val="100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tint val="100000"/>
                <a:shade val="57000"/>
                <a:satMod val="120000"/>
              </a:schemeClr>
            </a:gs>
            <a:gs pos="80000">
              <a:schemeClr val="phClr">
                <a:tint val="100000"/>
                <a:shade val="56000"/>
                <a:satMod val="145000"/>
              </a:schemeClr>
            </a:gs>
            <a:gs pos="88000">
              <a:schemeClr val="phClr">
                <a:tint val="100000"/>
                <a:shade val="63000"/>
                <a:satMod val="160000"/>
              </a:schemeClr>
            </a:gs>
            <a:gs pos="100000">
              <a:schemeClr val="phClr">
                <a:tint val="99000"/>
                <a:shade val="100000"/>
                <a:satMod val="155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glow" dir="tl">
              <a:rot lat="0" lon="0" rev="1800000"/>
            </a:lightRig>
          </a:scene3d>
          <a:sp3d contourW="10160" prstMaterial="dkEdge">
            <a:bevelT w="0" h="0" prst="angle"/>
            <a:contourClr>
              <a:schemeClr val="phClr">
                <a:shade val="30000"/>
                <a:satMod val="150000"/>
              </a:schemeClr>
            </a:contourClr>
          </a:sp3d>
        </a:effectStyle>
        <a:effectStyle>
          <a:effectLst>
            <a:glow rad="50800">
              <a:schemeClr val="phClr">
                <a:tint val="68000"/>
                <a:shade val="93000"/>
                <a:alpha val="37000"/>
                <a:satMod val="250000"/>
              </a:schemeClr>
            </a:glow>
          </a:effectLst>
          <a:scene3d>
            <a:camera prst="orthographicFront">
              <a:rot lat="0" lon="0" rev="0"/>
            </a:camera>
            <a:lightRig rig="glow" dir="t">
              <a:rot lat="0" lon="0" rev="1800000"/>
            </a:lightRig>
          </a:scene3d>
          <a:sp3d contourW="10160" prstMaterial="dkEdge">
            <a:bevelT w="20320" h="19050" prst="angle"/>
            <a:contourClr>
              <a:schemeClr val="phClr">
                <a:shade val="3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3000"/>
            <a:satMod val="14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atMod val="170000"/>
              </a:schemeClr>
              <a:schemeClr val="phClr">
                <a:shade val="70000"/>
                <a:satMod val="13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Apothecary</Template>
  <TotalTime>72</TotalTime>
  <Words>137</Words>
  <Application>Microsoft Office PowerPoint</Application>
  <PresentationFormat>Экран (4:3)</PresentationFormat>
  <Paragraphs>30</Paragraphs>
  <Slides>27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27</vt:i4>
      </vt:variant>
    </vt:vector>
  </HeadingPairs>
  <TitlesOfParts>
    <vt:vector size="28" baseType="lpstr">
      <vt:lpstr>Аптека</vt:lpstr>
      <vt:lpstr>Урок экологии:</vt:lpstr>
      <vt:lpstr>Презентация PowerPoint</vt:lpstr>
      <vt:lpstr>Презентация PowerPoint</vt:lpstr>
      <vt:lpstr>Презентация PowerPoint</vt:lpstr>
      <vt:lpstr>Одуванчик</vt:lpstr>
      <vt:lpstr>Ромашка аптечная</vt:lpstr>
      <vt:lpstr>Лесная река</vt:lpstr>
      <vt:lpstr>Лиса</vt:lpstr>
      <vt:lpstr>Лось</vt:lpstr>
      <vt:lpstr>Ёж</vt:lpstr>
      <vt:lpstr>Белка</vt:lpstr>
      <vt:lpstr>Медведь бурый</vt:lpstr>
      <vt:lpstr>Снегири</vt:lpstr>
      <vt:lpstr>Чудеса карельского леса.</vt:lpstr>
      <vt:lpstr>Родник лесной</vt:lpstr>
      <vt:lpstr>Дары леса</vt:lpstr>
      <vt:lpstr>Кукушка за час съедает 100 гусениц.</vt:lpstr>
      <vt:lpstr>Пчела облетает 1 000 000 растений собирая 100 кг мёда.</vt:lpstr>
      <vt:lpstr>Сова съедает за лето 1 000 мышей.</vt:lpstr>
      <vt:lpstr>Знаешь ли ты грибы?</vt:lpstr>
      <vt:lpstr>Не будем разорять птичьи гнёзда.</vt:lpstr>
      <vt:lpstr>Огромный вред приносят лесные пожары.</vt:lpstr>
      <vt:lpstr>Береги жителей леса.</vt:lpstr>
      <vt:lpstr>Презентация PowerPoint</vt:lpstr>
      <vt:lpstr>Презентация PowerPoint</vt:lpstr>
      <vt:lpstr>Береги растения и животных</vt:lpstr>
      <vt:lpstr>Спасибо за внимание.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Урок экологии:</dc:title>
  <dc:creator>Вера</dc:creator>
  <cp:lastModifiedBy>Вера</cp:lastModifiedBy>
  <cp:revision>11</cp:revision>
  <dcterms:created xsi:type="dcterms:W3CDTF">2011-09-01T02:34:42Z</dcterms:created>
  <dcterms:modified xsi:type="dcterms:W3CDTF">2011-12-28T05:30:37Z</dcterms:modified>
</cp:coreProperties>
</file>